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22" Type="http://schemas.openxmlformats.org/officeDocument/2006/relationships/slide" Target="slides/slide18.xml"/><Relationship Id="rId10" Type="http://schemas.openxmlformats.org/officeDocument/2006/relationships/slide" Target="slides/slide6.xml"/><Relationship Id="rId21" Type="http://schemas.openxmlformats.org/officeDocument/2006/relationships/slide" Target="slides/slide17.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Forma_Menu</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Imagem_Estatistica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Imagem_Home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Imagem_KPI</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Imagem_Produtividade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Chat</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Imagem_Avaliadas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Imagem_Telefonia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Imagem_Registros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Caixa de texto_Titulo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basicShape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basicShape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basicShape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basicShape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basicShape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basicShape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Aproximadade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Registros por Unidade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pieChart</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Tendencia de Registros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Satisfação Positiva em</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 de Interação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actionButton</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Inatividade do técnico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Recebidas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Inatividade do usuário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Tempo Médio de Espera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Tempo Médio de Atendimento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clusteredBarChart</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Recebidas por Data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pieChart</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Atendidas por agente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Forma_Menu</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Imagem_Estatistica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Imagem_Home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Imagem_KPI</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Imagem_Produtividade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Imagem_Avaliadas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Imagem_Telefonia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Chat</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Imagem_Registros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31" name="Google Shape;13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basicShape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Caixa de texto_Titulo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1º Semestre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lineChart</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2º Semestre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actionButton</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36" name="Google Shape;13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Acompanhamento de Suspensão N1</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Selecione o Período de Registro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tableEx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de Ticktes Suspensos na Fila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pivotTable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Peíodo de Suspensão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Suspensão por Origem</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41" name="Google Shape;14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tableEx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Período de Criação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46" name="Google Shape;14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Registro por Origem</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Encerradas por ANS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Tendência de Registro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Tendência de Encerradas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No Prazo?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Tipo Demanda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Prazo Requisições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Prazo Incidentes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Avaliações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Encerradas por Atividades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Satisfação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Tendência de Encerradas Dia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Tendência de Registros Dia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Slicer1448559807355</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51" name="Google Shape;15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Porcentagem de Reabertura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Acompanhamento de Reabertas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Acompanhamento de Reabertas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Acompanhamento de Reabertas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Serviço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Grupo Executor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Contrato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Mês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Ano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56" name="Google Shape;15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Procedimentos Operacionais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À Vencer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Vencidos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Autores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Aprovadores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Procedimentos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Vencidos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À Vencer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Autores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61" name="Google Shape;16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actionButton</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de Requisição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de Incidentes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Serviço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actionButton</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Ano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Mês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Contrato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Grupo Executor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66" name="Google Shape;16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Grupo Executor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Acompanhamento de Tablet</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Situação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Origem</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de Tickets no serviço Tablet</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Selecione o Período de Registro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pivotTable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tableEx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71" name="Google Shape;17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actionButton</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Selecione o Período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Recebidas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Atendidas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Atd em até 30 seg</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Abandonadas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clusteredBarChart</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Recebidas por Data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pieChart</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Recebidas por Data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Desconexão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Forma_Menu</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Imagem_Estatistica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Imagem_Home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Imagem_KPI</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Imagem_Produtividade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Imagem_Avaliadas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Imagem_Telefonia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Chat</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Imagem_Registros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91" name="Google Shape;9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actionButton</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pivotTable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pivotTable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tableEx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Selecione o Período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Slicer1448559807355</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96" name="Google Shape;9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Máximo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1º Quartil</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2º Quartil</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Mínimo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Amplitude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3º Quartil</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Média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Ampli.Inerquartílica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Desvio Padrão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Mediana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Variação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multiRowCard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Moda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Representação em Sino Tempo de atendimento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BoxandWhiskerByMAQ1823AD39DT234AB532063E128AX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Forma_Menu</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Imagem_Estatistica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Imagem_Home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Imagem_KPI</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Imagem_Produtividade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Imagem_Avaliadas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Imagem_Telefonia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Imagem_Registros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Chat</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01" name="Google Shape;10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actionButton</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Tendência de Atividades Encerradas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Encerradas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Top 10 de Atividades Encerradas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Origem do Registro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Pareto no período filtrado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Forma_Menu</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Imagem_Estatistica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Imagem_Home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Imagem_KPI</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Imagem_Produtividade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Imagem_Avaliadas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Imagem_Telefonia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Chat</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Imagem_Registros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06" name="Google Shape;10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Selecione o Período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Taxa de interação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de Encerradas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de Avaliçaões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basicShape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Reclamações e Negativas por Período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Elogios por Período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Possitivas por Período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hundredPercentStackedBarChart</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basicShape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Tachometer1474636471549</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basicShape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Forma_Menu</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Imagem_Estatistica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Imagem_Home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Imagem_KPI</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Imagem_Produtividade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Imagem_Avaliadas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Imagem_Telefonia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Chat</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Imagem_Registros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11" name="Google Shape;11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actionButton</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de Requisição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de Incidentes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Serviço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actionButton</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Ano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Mês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Contrato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Grupo Executor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card</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Forma_Menu</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Imagem_Estatistica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Imagem_Home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Imagem_KPI</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Imagem_Produtividade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Imagem_Avaliadas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Imagem_Telefonia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Chat</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Imagem_Registros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16" name="Google Shape;11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Acompanhamento de Acordo de Nível de Serviço em Incidentes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Acompanhamento de Acordo de Nível de Serviço em Requisições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actionButton</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Acompanhamento de Reabertas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Acompanhamento de Insatisfação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de Requisição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Total de Incidentes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Serviço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Grupo Executor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Contrato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Mês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Ano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actionButton</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21" name="Google Shape;12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Selecione o Período de Encerramento</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basicShape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textbox</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slicer</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pivotTable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Forma_Menu</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Imagem_Estatistica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Imagem_Home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Imagem_KPI</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Imagem_Produtividade</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Imagem_Avaliadas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Imagem_Telefonia</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Chat</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Imagem_Registros</a:t>
            </a:r>
            <a:endParaRPr/>
          </a:p>
          <a:p>
            <a:pPr indent="0" lvl="0" marL="0" rtl="0" algn="l">
              <a:spcBef>
                <a:spcPts val="0"/>
              </a:spcBef>
              <a:spcAft>
                <a:spcPts val="0"/>
              </a:spcAft>
              <a:buNone/>
            </a:pPr>
            <a:r>
              <a:rPr b="0" lang="en-US"/>
              <a:t>No alt text provided</a:t>
            </a:r>
            <a:endParaRPr/>
          </a:p>
          <a:p>
            <a:pPr indent="0" lvl="0" marL="0" rtl="0" algn="l">
              <a:spcBef>
                <a:spcPts val="0"/>
              </a:spcBef>
              <a:spcAft>
                <a:spcPts val="0"/>
              </a:spcAft>
              <a:buNone/>
            </a:pPr>
            <a:r>
              <a:t/>
            </a:r>
            <a:endParaRPr/>
          </a:p>
        </p:txBody>
      </p:sp>
      <p:sp>
        <p:nvSpPr>
          <p:cNvPr id="126" name="Google Shape;12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5" name="Shape 15"/>
        <p:cNvGrpSpPr/>
        <p:nvPr/>
      </p:nvGrpSpPr>
      <p:grpSpPr>
        <a:xfrm>
          <a:off x="0" y="0"/>
          <a:ext cx="0" cy="0"/>
          <a:chOff x="0" y="0"/>
          <a:chExt cx="0" cy="0"/>
        </a:xfrm>
      </p:grpSpPr>
      <p:sp>
        <p:nvSpPr>
          <p:cNvPr id="16" name="Google Shape;16;p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 name="Google Shape;18;p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9" name="Google Shape;19;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 name="Shape 22"/>
        <p:cNvGrpSpPr/>
        <p:nvPr/>
      </p:nvGrpSpPr>
      <p:grpSpPr>
        <a:xfrm>
          <a:off x="0" y="0"/>
          <a:ext cx="0" cy="0"/>
          <a:chOff x="0" y="0"/>
          <a:chExt cx="0" cy="0"/>
        </a:xfrm>
      </p:grpSpPr>
      <p:sp>
        <p:nvSpPr>
          <p:cNvPr id="23" name="Google Shape;23;p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 name="Google Shape;25;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7" name="Google Shape;37;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0" name="Shape 40"/>
        <p:cNvGrpSpPr/>
        <p:nvPr/>
      </p:nvGrpSpPr>
      <p:grpSpPr>
        <a:xfrm>
          <a:off x="0" y="0"/>
          <a:ext cx="0" cy="0"/>
          <a:chOff x="0" y="0"/>
          <a:chExt cx="0" cy="0"/>
        </a:xfrm>
      </p:grpSpPr>
      <p:sp>
        <p:nvSpPr>
          <p:cNvPr id="41" name="Google Shape;41;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7" name="Shape 47"/>
        <p:cNvGrpSpPr/>
        <p:nvPr/>
      </p:nvGrpSpPr>
      <p:grpSpPr>
        <a:xfrm>
          <a:off x="0" y="0"/>
          <a:ext cx="0" cy="0"/>
          <a:chOff x="0" y="0"/>
          <a:chExt cx="0" cy="0"/>
        </a:xfrm>
      </p:grpSpPr>
      <p:sp>
        <p:nvSpPr>
          <p:cNvPr id="48" name="Google Shape;48;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 name="Google Shape;52;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app.powerbi.com/groups/me/reports/9deb80c3-5b7a-41b2-9a09-90bbbf28a202/?pbi_source=PowerPoint" TargetMode="Externa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app.powerbi.com/groups/me/reports/9deb80c3-5b7a-41b2-9a09-90bbbf28a202/?pbi_source=PowerPoint" TargetMode="Externa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s://app.powerbi.com/groups/me/reports/9deb80c3-5b7a-41b2-9a09-90bbbf28a202/?pbi_source=PowerPoint" TargetMode="Externa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app.powerbi.com/groups/me/reports/9deb80c3-5b7a-41b2-9a09-90bbbf28a202/?pbi_source=PowerPoint" TargetMode="Externa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s://app.powerbi.com/groups/me/reports/9deb80c3-5b7a-41b2-9a09-90bbbf28a202/?pbi_source=PowerPoint" TargetMode="Externa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s://app.powerbi.com/groups/me/reports/9deb80c3-5b7a-41b2-9a09-90bbbf28a202/?pbi_source=PowerPoint" TargetMode="Externa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s://app.powerbi.com/groups/me/reports/9deb80c3-5b7a-41b2-9a09-90bbbf28a202/?pbi_source=PowerPoint" TargetMode="Externa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hyperlink" Target="https://app.powerbi.com/groups/me/reports/9deb80c3-5b7a-41b2-9a09-90bbbf28a202/?pbi_source=PowerPoint" TargetMode="Externa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s://app.powerbi.com/groups/me/reports/9deb80c3-5b7a-41b2-9a09-90bbbf28a202/?pbi_source=PowerPoint" TargetMode="Externa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hyperlink" Target="https://app.powerbi.com/groups/me/reports/9deb80c3-5b7a-41b2-9a09-90bbbf28a202/?pbi_source=PowerPoint" TargetMode="Externa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app.powerbi.com/groups/me/reports/9deb80c3-5b7a-41b2-9a09-90bbbf28a202/?pbi_source=PowerPoint" TargetMode="Externa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app.powerbi.com/groups/me/reports/9deb80c3-5b7a-41b2-9a09-90bbbf28a202/?pbi_source=PowerPoint" TargetMode="Externa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app.powerbi.com/groups/me/reports/9deb80c3-5b7a-41b2-9a09-90bbbf28a202/?pbi_source=PowerPoint" TargetMode="Externa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s://app.powerbi.com/groups/me/reports/9deb80c3-5b7a-41b2-9a09-90bbbf28a202/?pbi_source=PowerPoint" TargetMode="Externa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s://app.powerbi.com/groups/me/reports/9deb80c3-5b7a-41b2-9a09-90bbbf28a202/?pbi_source=PowerPoint" TargetMode="Externa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app.powerbi.com/groups/me/reports/9deb80c3-5b7a-41b2-9a09-90bbbf28a202/?pbi_source=PowerPoint" TargetMode="Externa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app.powerbi.com/groups/me/reports/9deb80c3-5b7a-41b2-9a09-90bbbf28a202/?pbi_source=PowerPoint" TargetMode="Externa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s://app.powerbi.com/groups/me/reports/9deb80c3-5b7a-41b2-9a09-90bbbf28a202/?pbi_source=PowerPoint" TargetMode="Externa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3" title="This slide contains the following visuals: Forma_Menu ,Imagem_Estatistica ,Imagem_Home ,Imagem_KPI ,Imagem_Produtividade ,Chat ,Imagem_Avaliadas ,Imagem_Telefonia ,Imagem_Registros ,image ,Caixa de texto_Titulo ,image ,textbox ,image ,basicShape ,image ,image ,textbox ,basicShape ,image ,image ,basicShape ,textbox ,textbox ,image ,basicShape ,basicShape ,textbox ,image ,textbox ,basicShape ,Aproximadade ,card ,card ,Registros por Unidade ,pieChart ,card ,Tendencia de Registros ,Satisfação Positiva em ,% de Interação.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22" title="This slide contains the following visuals: actionButton ,Inatividade do técnico ,Recebidas ,Inatividade do usuário ,Tempo Médio de Espera ,Tempo Médio de Atendimento ,clusteredBarChart ,Recebidas por Data ,pieChart ,Atendidas por agente ,Forma_Menu ,Imagem_Estatistica ,Imagem_Home ,Imagem_KPI ,Imagem_Produtividade ,Imagem_Avaliadas ,Imagem_Telefonia ,Chat ,Imagem_Registros ,slicer.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3" title="This slide contains the following visuals: slicer ,basicShape ,image ,Caixa de texto_Titulo ,image ,card ,card ,1º Semestre ,card ,lineChart ,2º Semestre ,actionButton.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24" title="This slide contains the following visuals: Acompanhamento de Suspensão N1 ,Selecione o Período de Registro ,tableEx ,Total de Ticktes Suspensos na Fila ,pivotTable ,Peíodo de Suspensão ,Suspensão por Origem.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5" title="This slide contains the following visuals: tableEx ,slicer ,slicer ,slicer ,slicer ,Período de Criação.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26" title="This slide contains the following visuals: image ,Registro por Origem ,Encerradas por ANS ,Tendência de Registro ,Tendência de Encerradas ,No Prazo? ,Tipo Demanda ,Prazo Requisições ,Prazo Incidentes ,Avaliações ,Encerradas por Atividades ,Satisfação ,Tendência de Encerradas Dia ,Tendência de Registros Dia ,Slicer1448559807355.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27" title="This slide contains the following visuals: Porcentagem de Reabertura ,Acompanhamento de Reabertas ,Acompanhamento de Reabertas ,Acompanhamento de Reabertas ,Serviço ,Grupo Executor ,Contrato ,Mês ,Ano.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28" title="This slide contains the following visuals: image ,image ,textbox ,shape ,Procedimentos Operacionais ,À Vencer ,Vencidos ,Autores ,Aprovadores ,image ,slicer ,slicer ,slicer ,slicer ,slicer ,image ,slicer ,shape ,Procedimentos ,Vencidos ,À Vencer ,Autores.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29" title="This slide contains the following visuals: actionButton ,Total de Requisição ,Total de Incidentes ,Serviço ,actionButton ,Ano ,Mês ,slicer ,Contrato ,Grupo Executor ,card ,card ,card ,card ,card ,card ,card ,card ,card ,card ,card ,card ,card ,card ,card ,card ,card ,card ,card ,card ,card ,card ,textbox ,textbox ,textbox ,textbox ,textbox ,textbox ,textbox ,textbox ,textbox ,textbox ,textbox ,textbox.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30" title="This slide contains the following visuals: Grupo Executor ,image ,image ,Acompanhamento de Tablet ,Situação ,Origem ,Total de Tickets no serviço Tablet ,Selecione o Período de Registro ,pivotTable ,tableEx.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4" title="This slide contains the following visuals: actionButton ,Selecione o Período ,Recebidas ,Atendidas ,Atd em até 30 seg ,Abandonadas ,clusteredBarChart ,Recebidas por Data ,pieChart ,Recebidas por Data ,Desconexão ,Forma_Menu ,Imagem_Estatistica ,Imagem_Home ,Imagem_KPI ,Imagem_Produtividade ,Imagem_Avaliadas ,Imagem_Telefonia ,Chat ,Imagem_Registros.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5" title="This slide contains the following visuals: actionButton ,pivotTable ,pivotTable ,tableEx ,Selecione o Período ,Slicer1448559807355.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6" title="This slide contains the following visuals: slicer ,slicer ,slicer ,Máximo ,1º Quartil ,2º Quartil ,Mínimo ,Amplitude ,3º Quartil ,Média ,Ampli.Inerquartílica ,Desvio Padrão ,Mediana ,Variação ,multiRowCard ,Moda ,Representação em Sino Tempo de atendimento ,BoxandWhiskerByMAQ1823AD39DT234AB532063E128AX ,Forma_Menu ,Imagem_Estatistica ,Imagem_Home ,Imagem_KPI ,Imagem_Produtividade ,Imagem_Avaliadas ,Imagem_Telefonia ,Imagem_Registros ,Chat.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17" title="This slide contains the following visuals: actionButton ,Tendência de Atividades Encerradas ,slicer ,Encerradas ,Top 10 de Atividades Encerradas ,Origem do Registro ,Pareto no período filtrado ,Forma_Menu ,Imagem_Estatistica ,Imagem_Home ,Imagem_KPI ,Imagem_Produtividade ,Imagem_Avaliadas ,Imagem_Telefonia ,Chat ,Imagem_Registros.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18" title="This slide contains the following visuals: Selecione o Período ,slicer ,image ,image ,image ,card ,textbox ,Taxa de interação ,Total de Encerradas ,Total de Avaliçaões ,basicShape ,Reclamações e Negativas por Período ,Elogios por Período ,Possitivas por Período ,card ,card ,card ,textbox ,textbox ,textbox ,image ,textbox ,hundredPercentStackedBarChart ,basicShape ,slicer ,slicer ,textbox ,Tachometer1474636471549 ,textbox ,basicShape ,Forma_Menu ,Imagem_Estatistica ,Imagem_Home ,Imagem_KPI ,Imagem_Produtividade ,Imagem_Avaliadas ,Imagem_Telefonia ,Chat ,Imagem_Registros.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19" title="This slide contains the following visuals: actionButton ,Total de Requisição ,Total de Incidentes ,Serviço ,actionButton ,Ano ,Mês ,slicer ,Contrato ,Grupo Executor ,card ,card ,card ,card ,card ,card ,card ,card ,card ,card ,card ,card ,card ,card ,card ,card ,card ,card ,card ,card ,card ,card ,textbox ,textbox ,textbox ,textbox ,textbox ,textbox ,textbox ,textbox ,textbox ,textbox ,textbox ,textbox ,Forma_Menu ,Imagem_Estatistica ,Imagem_Home ,Imagem_KPI ,Imagem_Produtividade ,Imagem_Avaliadas ,Imagem_Telefonia ,Chat ,Imagem_Registros.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20" title="This slide contains the following visuals: Acompanhamento de Acordo de Nível de Serviço em Incidentes ,Acompanhamento de Acordo de Nível de Serviço em Requisições ,actionButton ,Acompanhamento de Reabertas ,Acompanhamento de Insatisfação ,Total de Requisição ,Total de Incidentes ,Serviço ,Grupo Executor ,Contrato ,Mês ,Ano ,actionButton.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1" title="This slide contains the following visuals: Selecione o Período de Encerramento ,image ,basicShape ,textbox ,slicer ,slicer ,pivotTable ,image ,image ,Forma_Menu ,Imagem_Estatistica ,Imagem_Home ,Imagem_KPI ,Imagem_Produtividade ,Imagem_Avaliadas ,Imagem_Telefonia ,Chat ,Imagem_Registros. Please refer to the notes on this slide for details">
            <a:hlinkClick r:id="rId3"/>
          </p:cNvPr>
          <p:cNvPicPr preferRelativeResize="0"/>
          <p:nvPr/>
        </p:nvPicPr>
        <p:blipFill rotWithShape="1">
          <a:blip r:embed="rId4">
            <a:alphaModFix/>
          </a:blip>
          <a:srcRect b="0" l="0" r="0" t="0"/>
          <a:stretch/>
        </p:blipFill>
        <p:spPr>
          <a:xfrm>
            <a:off x="76200" y="0"/>
            <a:ext cx="12020550" cy="6858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